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6" r:id="rId2"/>
    <p:sldId id="265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28110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756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ЕГЭ за 2020-2022 уч. г.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64.8</c:v>
                </c:pt>
                <c:pt idx="1">
                  <c:v>67</c:v>
                </c:pt>
                <c:pt idx="2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F2-4294-A60E-0623C9E6EFF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</c:v>
                </c:pt>
                <c:pt idx="1">
                  <c:v>28</c:v>
                </c:pt>
                <c:pt idx="2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F2-4294-A60E-0623C9E6EFF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обществознание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</c:v>
                </c:pt>
                <c:pt idx="1">
                  <c:v>52.2</c:v>
                </c:pt>
                <c:pt idx="2">
                  <c:v>79.2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F2-4294-A60E-0623C9E6EFF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литература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</c:v>
                </c:pt>
                <c:pt idx="1">
                  <c:v>45</c:v>
                </c:pt>
                <c:pt idx="2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6F2-4294-A60E-0623C9E6EFF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физика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30</c:v>
                </c:pt>
                <c:pt idx="1">
                  <c:v>0</c:v>
                </c:pt>
                <c:pt idx="2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6F2-4294-A60E-0623C9E6EFF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английский язык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</c:v>
                </c:pt>
                <c:pt idx="1">
                  <c:v>58.5</c:v>
                </c:pt>
                <c:pt idx="2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6F2-4294-A60E-0623C9E6EFF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география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6F2-4294-A60E-0623C9E6EFF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история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48</c:v>
                </c:pt>
                <c:pt idx="1">
                  <c:v>47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6F2-4294-A60E-0623C9E6EFF0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биология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38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6F2-4294-A60E-0623C9E6EFF0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химия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2019-2020 уч. г.</c:v>
                </c:pt>
                <c:pt idx="1">
                  <c:v>2020-2021 уч. г.</c:v>
                </c:pt>
                <c:pt idx="2">
                  <c:v>2021-2022 уч. г.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6F2-4294-A60E-0623C9E6E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756608"/>
        <c:axId val="132758144"/>
      </c:barChart>
      <c:catAx>
        <c:axId val="13275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758144"/>
        <c:crosses val="autoZero"/>
        <c:auto val="1"/>
        <c:lblAlgn val="ctr"/>
        <c:lblOffset val="100"/>
        <c:noMultiLvlLbl val="0"/>
      </c:catAx>
      <c:valAx>
        <c:axId val="13275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756608"/>
        <c:crosses val="autoZero"/>
        <c:crossBetween val="between"/>
      </c:valAx>
      <c:spPr>
        <a:solidFill>
          <a:schemeClr val="bg1"/>
        </a:solidFill>
        <a:ln w="19050">
          <a:solidFill>
            <a:schemeClr val="tx1">
              <a:lumMod val="95000"/>
              <a:lumOff val="5000"/>
              <a:alpha val="99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16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8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52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49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5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4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39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25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61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8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57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accent6">
                <a:lumMod val="40000"/>
                <a:lumOff val="60000"/>
              </a:schemeClr>
            </a:gs>
            <a:gs pos="4000">
              <a:srgbClr val="FAD8A3"/>
            </a:gs>
            <a:gs pos="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  <a:gs pos="14000">
              <a:schemeClr val="accent6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0A8EF-2C74-434B-9103-671587AAAB9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56F92-02DC-42DC-A0D6-BCC41DE4A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18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sz="5400" b="1" cap="none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Анализ </a:t>
            </a:r>
          </a:p>
          <a:p>
            <a:r>
              <a:rPr lang="ru-RU" sz="5400" b="1" cap="none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государственной итоговой аттестации</a:t>
            </a:r>
          </a:p>
          <a:p>
            <a:r>
              <a:rPr lang="ru-RU" sz="4400" b="1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МОБУ СОШ №91 г. Сочи им. </a:t>
            </a:r>
            <a:r>
              <a:rPr lang="ru-RU" sz="4400" b="1" dirty="0" err="1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Чепнияна</a:t>
            </a:r>
            <a:r>
              <a:rPr lang="ru-RU" sz="4400" b="1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О.К.</a:t>
            </a:r>
          </a:p>
          <a:p>
            <a:endParaRPr lang="ru-RU" sz="4400" b="1" cap="none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4400" b="1" cap="none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Результаты обучения</a:t>
            </a:r>
          </a:p>
          <a:p>
            <a:endParaRPr lang="ru-RU" sz="4400" b="1" cap="none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4400" b="1" cap="none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4400" b="1" cap="none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53390"/>
              </p:ext>
            </p:extLst>
          </p:nvPr>
        </p:nvGraphicFramePr>
        <p:xfrm>
          <a:off x="1249379" y="3876870"/>
          <a:ext cx="10049346" cy="1338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132"/>
                <a:gridCol w="2887022"/>
                <a:gridCol w="4943192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обучающихся 9-х классов, не получивших аттестат об основном общем образовании, в общей численности обучающихся 9-х классов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 выпускников 11-х классов, не получивших аттестат о среднем общем образовании, в общей численности обучающихся 11-х классов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 обучающихся в ОО, показавших высокие результаты ЕГЭ (от 81 до 100) по обязательным предметам (математика профильная, русский язык) от общего числа сдававших данные предметы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/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95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sz="2800" dirty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Результаты </a:t>
            </a:r>
            <a:r>
              <a:rPr lang="ru-RU" sz="2800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ГИА-9 </a:t>
            </a:r>
            <a:r>
              <a:rPr lang="ru-RU" sz="2800" dirty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2021-2022 учебном </a:t>
            </a:r>
            <a:r>
              <a:rPr lang="ru-RU" sz="2800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году </a:t>
            </a:r>
          </a:p>
          <a:p>
            <a:r>
              <a:rPr lang="ru-RU" sz="2800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(средний балл в сравнении с 2021 г.)</a:t>
            </a:r>
          </a:p>
          <a:p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800" dirty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средний балл </a:t>
            </a:r>
            <a:r>
              <a:rPr lang="ru-RU" sz="2800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ОГЭ-2022 по школе = 3, 47 ( 66-е место из 68 школ г. Сочи)</a:t>
            </a:r>
          </a:p>
          <a:p>
            <a:pPr algn="l"/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/>
            <a:endParaRPr lang="ru-RU" sz="20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/>
            <a:endParaRPr lang="ru-RU" sz="20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/>
            <a:r>
              <a:rPr lang="ru-RU" sz="2000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*ОГЭ в 2019-2020 уч. г. не проводилось</a:t>
            </a:r>
          </a:p>
          <a:p>
            <a:pPr algn="l"/>
            <a:r>
              <a:rPr lang="ru-RU" sz="2000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** в 2020-2021 уч. г. ОГЭ по предметам по выбору не проводилось</a:t>
            </a:r>
          </a:p>
          <a:p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5400" b="1" cap="none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164968"/>
              </p:ext>
            </p:extLst>
          </p:nvPr>
        </p:nvGraphicFramePr>
        <p:xfrm>
          <a:off x="1363579" y="1317151"/>
          <a:ext cx="9464841" cy="27254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54947">
                  <a:extLst>
                    <a:ext uri="{9D8B030D-6E8A-4147-A177-3AD203B41FA5}">
                      <a16:colId xmlns:a16="http://schemas.microsoft.com/office/drawing/2014/main" xmlns="" val="1949587165"/>
                    </a:ext>
                  </a:extLst>
                </a:gridCol>
                <a:gridCol w="3154947">
                  <a:extLst>
                    <a:ext uri="{9D8B030D-6E8A-4147-A177-3AD203B41FA5}">
                      <a16:colId xmlns:a16="http://schemas.microsoft.com/office/drawing/2014/main" xmlns="" val="1444850256"/>
                    </a:ext>
                  </a:extLst>
                </a:gridCol>
                <a:gridCol w="3154947">
                  <a:extLst>
                    <a:ext uri="{9D8B030D-6E8A-4147-A177-3AD203B41FA5}">
                      <a16:colId xmlns:a16="http://schemas.microsoft.com/office/drawing/2014/main" xmlns="" val="4134366356"/>
                    </a:ext>
                  </a:extLst>
                </a:gridCol>
              </a:tblGrid>
              <a:tr h="15639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 УЧЕБНЫЙ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</a:p>
                    <a:p>
                      <a:pPr algn="ctr"/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0741054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3,44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3924"/>
                  </a:ext>
                </a:extLst>
              </a:tr>
              <a:tr h="5855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3,63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952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77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sz="2800" b="1" dirty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Результаты </a:t>
            </a:r>
            <a:r>
              <a:rPr lang="ru-RU" sz="2800" b="1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ЕГЭ </a:t>
            </a:r>
            <a:r>
              <a:rPr lang="ru-RU" sz="2800" b="1" dirty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 2021-2022 учебном году </a:t>
            </a:r>
          </a:p>
          <a:p>
            <a:endParaRPr lang="ru-RU" sz="5400" b="1" cap="none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62945"/>
              </p:ext>
            </p:extLst>
          </p:nvPr>
        </p:nvGraphicFramePr>
        <p:xfrm>
          <a:off x="251559" y="525164"/>
          <a:ext cx="11688882" cy="615420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0882">
                  <a:extLst>
                    <a:ext uri="{9D8B030D-6E8A-4147-A177-3AD203B41FA5}">
                      <a16:colId xmlns:a16="http://schemas.microsoft.com/office/drawing/2014/main" xmlns="" val="3742719069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xmlns="" val="943737436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xmlns="" val="258210747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xmlns="" val="727299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xmlns="" val="1198207645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xmlns="" val="115581126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xmlns="" val="41824116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xmlns="" val="2635012498"/>
                    </a:ext>
                  </a:extLst>
                </a:gridCol>
              </a:tblGrid>
              <a:tr h="8464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И.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12001511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541739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7608226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616652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0272395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2823681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 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3472157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школе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72/4,5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8788530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 по г. Сочи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70,75	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61,63/4,3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62,47	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	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60,55	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	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69,55	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5655371"/>
                  </a:ext>
                </a:extLst>
              </a:tr>
              <a:tr h="564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по краю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59,10/4,33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62,86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57,24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63,42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68,87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0243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5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Анализ результатов ГИА-11 за 2020-2022 уч. г.</a:t>
            </a:r>
          </a:p>
          <a:p>
            <a:pPr>
              <a:lnSpc>
                <a:spcPct val="100000"/>
              </a:lnSpc>
            </a:pPr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lnSpc>
                <a:spcPct val="100000"/>
              </a:lnSpc>
            </a:pPr>
            <a:endParaRPr lang="ru-RU" sz="2000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>
              <a:lnSpc>
                <a:spcPct val="100000"/>
              </a:lnSpc>
            </a:pPr>
            <a:r>
              <a:rPr lang="ru-RU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*2019-2020 уч. г. не преодолели порог по физике и химии</a:t>
            </a:r>
            <a:br>
              <a:rPr lang="ru-RU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** 2020-2021 уч. г. не преодолели порог по обществознанию</a:t>
            </a:r>
          </a:p>
          <a:p>
            <a:pPr algn="l">
              <a:lnSpc>
                <a:spcPct val="100000"/>
              </a:lnSpc>
            </a:pPr>
            <a:r>
              <a:rPr lang="ru-RU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*** 2021-2022 уч. г. ВСЕ ПРЕОДОЛЕЛИ МИНИМАЛЬНЫЙ ПОРОГ !!!</a:t>
            </a:r>
          </a:p>
          <a:p>
            <a:pPr>
              <a:lnSpc>
                <a:spcPct val="100000"/>
              </a:lnSpc>
            </a:pPr>
            <a:endParaRPr lang="ru-RU" sz="2800" cap="none" dirty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2800" cap="none" dirty="0" smtClean="0">
              <a:ln w="1905">
                <a:solidFill>
                  <a:srgbClr val="4E3B30">
                    <a:lumMod val="50000"/>
                  </a:srgbClr>
                </a:solidFill>
              </a:ln>
              <a:solidFill>
                <a:srgbClr val="A5644E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303945"/>
              </p:ext>
            </p:extLst>
          </p:nvPr>
        </p:nvGraphicFramePr>
        <p:xfrm>
          <a:off x="156000" y="896129"/>
          <a:ext cx="11880000" cy="42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xmlns="" val="154402462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68054279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370553356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87354558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309197503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95911112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380373803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49295134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245441306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62114465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213707782"/>
                    </a:ext>
                  </a:extLst>
                </a:gridCol>
              </a:tblGrid>
              <a:tr h="23400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год/ предмет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 vert="vert270" anchor="ctr" anchorCtr="1"/>
                </a:tc>
                <a:extLst>
                  <a:ext uri="{0D108BD9-81ED-4DB2-BD59-A6C34878D82A}">
                    <a16:rowId xmlns:a16="http://schemas.microsoft.com/office/drawing/2014/main" xmlns="" val="3822165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2019-2020*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9397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2020-2021**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3766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2021-2022***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72/4,5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818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7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2800" cap="none" dirty="0" smtClean="0">
                <a:ln w="1905">
                  <a:solidFill>
                    <a:srgbClr val="4E3B30">
                      <a:lumMod val="50000"/>
                    </a:srgbClr>
                  </a:solidFill>
                </a:ln>
                <a:solidFill>
                  <a:srgbClr val="A5644E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Динамика результатов ЕГЭ за 2020-2022 уч. г.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73909896"/>
              </p:ext>
            </p:extLst>
          </p:nvPr>
        </p:nvGraphicFramePr>
        <p:xfrm>
          <a:off x="1259305" y="559244"/>
          <a:ext cx="9970169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54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340</Words>
  <Application>Microsoft Office PowerPoint</Application>
  <PresentationFormat>Произвольный</PresentationFormat>
  <Paragraphs>156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Пользователь Windows</cp:lastModifiedBy>
  <cp:revision>21</cp:revision>
  <dcterms:created xsi:type="dcterms:W3CDTF">2022-08-28T18:29:09Z</dcterms:created>
  <dcterms:modified xsi:type="dcterms:W3CDTF">2023-01-24T10:33:54Z</dcterms:modified>
</cp:coreProperties>
</file>